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0" r:id="rId4"/>
    <p:sldId id="264" r:id="rId5"/>
    <p:sldId id="265" r:id="rId6"/>
    <p:sldId id="257" r:id="rId7"/>
    <p:sldId id="266" r:id="rId8"/>
    <p:sldId id="259" r:id="rId9"/>
    <p:sldId id="261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54" autoAdjust="0"/>
  </p:normalViewPr>
  <p:slideViewPr>
    <p:cSldViewPr>
      <p:cViewPr varScale="1">
        <p:scale>
          <a:sx n="104" d="100"/>
          <a:sy n="104" d="100"/>
        </p:scale>
        <p:origin x="-9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2230D8-08C0-4CAE-9054-8664B3FAF13F}" type="datetimeFigureOut">
              <a:rPr lang="ru-RU"/>
              <a:pPr>
                <a:defRPr/>
              </a:pPr>
              <a:t>04.01.2024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1C30BB-99F6-4420-A416-2B99C13613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9358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DB9DAB-9911-43BA-B186-B31FA337AE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8129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6FB7-76A4-47C6-B414-CD479CC86C13}" type="datetimeFigureOut">
              <a:rPr lang="ru-RU"/>
              <a:pPr>
                <a:defRPr/>
              </a:pPr>
              <a:t>04.01.2024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AF28-2C58-4E78-AA84-C49A82376C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0C57-CB2B-4B08-BC28-C947939DCAA1}" type="datetimeFigureOut">
              <a:rPr lang="ru-RU"/>
              <a:pPr>
                <a:defRPr/>
              </a:pPr>
              <a:t>04.01.2024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810C-14F2-40CA-BB96-A62FB61897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92A7-6A2E-4B34-9283-A3262B3C32C4}" type="datetimeFigureOut">
              <a:rPr lang="ru-RU"/>
              <a:pPr>
                <a:defRPr/>
              </a:pPr>
              <a:t>04.01.2024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0D0CB-0DD6-47C7-9A59-099A8508D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0F87-A18B-4FFA-ABC4-BDA5B1EC63E0}" type="datetimeFigureOut">
              <a:rPr lang="ru-RU"/>
              <a:pPr>
                <a:defRPr/>
              </a:pPr>
              <a:t>04.01.2024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7DE8-76A0-4C7B-9575-5A85B52831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C0410-CC1D-4E26-B5B7-A00A1569E131}" type="datetimeFigureOut">
              <a:rPr lang="ru-RU"/>
              <a:pPr>
                <a:defRPr/>
              </a:pPr>
              <a:t>04.01.2024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E6BD-4DE3-41BF-BC36-86E77007B4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1368-9181-4C92-8201-4CA10B23348A}" type="datetimeFigureOut">
              <a:rPr lang="ru-RU"/>
              <a:pPr>
                <a:defRPr/>
              </a:pPr>
              <a:t>04.01.2024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CC44-4737-48F2-84CE-2ED2B7EF5D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E05E-29AC-44E4-A591-E12A8166AE9D}" type="datetimeFigureOut">
              <a:rPr lang="ru-RU"/>
              <a:pPr>
                <a:defRPr/>
              </a:pPr>
              <a:t>04.01.2024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6EAC-E85B-4B48-86D3-8B5EF47E4E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B1EBD-D63E-4C70-B669-F6524594D5BE}" type="datetimeFigureOut">
              <a:rPr lang="ru-RU"/>
              <a:pPr>
                <a:defRPr/>
              </a:pPr>
              <a:t>04.01.2024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2E18-88BC-41FD-9DA7-2B3B4B2FFF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3209-D304-4B88-96C9-DE0C64EE5E25}" type="datetimeFigureOut">
              <a:rPr lang="ru-RU"/>
              <a:pPr>
                <a:defRPr/>
              </a:pPr>
              <a:t>04.01.2024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5204-59A0-4A41-8243-24948A54AE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CD21-47E7-4067-9342-79EA72DA1596}" type="datetimeFigureOut">
              <a:rPr lang="ru-RU"/>
              <a:pPr>
                <a:defRPr/>
              </a:pPr>
              <a:t>04.01.2024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E1ED-BEDD-4093-BC89-A24E377FF7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BC90-E027-4FCD-95CF-B493BE243F98}" type="datetimeFigureOut">
              <a:rPr lang="ru-RU"/>
              <a:pPr>
                <a:defRPr/>
              </a:pPr>
              <a:t>04.01.2024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9BD0-ADF4-4A06-BC54-8A43293CB2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5FB89D-3FD9-4919-A93F-A0BB67ECEEF1}" type="datetimeFigureOut">
              <a:rPr lang="ru-RU"/>
              <a:pPr>
                <a:defRPr/>
              </a:pPr>
              <a:t>04.01.2024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F987B-6A2A-48EE-9A0C-714FA1A4A9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19" b="6451"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4"/>
          <p:cNvSpPr>
            <a:spLocks noGrp="1"/>
          </p:cNvSpPr>
          <p:nvPr>
            <p:ph type="ctrTitle"/>
          </p:nvPr>
        </p:nvSpPr>
        <p:spPr>
          <a:xfrm>
            <a:off x="500063" y="1285875"/>
            <a:ext cx="7772400" cy="1470025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 детский сад № 2</a:t>
            </a:r>
          </a:p>
        </p:txBody>
      </p:sp>
      <p:sp>
        <p:nvSpPr>
          <p:cNvPr id="14339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28688" y="2643188"/>
            <a:ext cx="7500937" cy="2071687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B050"/>
                </a:solidFill>
              </a:rPr>
              <a:t>Экологический праздник</a:t>
            </a:r>
          </a:p>
          <a:p>
            <a:pPr eaLnBrk="1" hangingPunct="1"/>
            <a:r>
              <a:rPr lang="ru-RU" b="1" i="1" dirty="0" smtClean="0">
                <a:solidFill>
                  <a:srgbClr val="00B050"/>
                </a:solidFill>
              </a:rPr>
              <a:t>«Посвящение в «Эколята-дошколята»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857628"/>
            <a:ext cx="2677709" cy="2071702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1616544456_19-p-fon-dlya-prezentatsii-po-ekologii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Grp="1"/>
          </p:cNvSpPr>
          <p:nvPr>
            <p:ph type="ctrTitle" idx="4294967295"/>
          </p:nvPr>
        </p:nvSpPr>
        <p:spPr>
          <a:xfrm>
            <a:off x="900113" y="404813"/>
            <a:ext cx="7772400" cy="431800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006600"/>
                </a:solidFill>
                <a:latin typeface="Arial" charset="0"/>
              </a:rPr>
              <a:t>Клятва дошколят</a:t>
            </a:r>
          </a:p>
        </p:txBody>
      </p:sp>
      <p:sp>
        <p:nvSpPr>
          <p:cNvPr id="20486" name="Rectangle 6"/>
          <p:cNvSpPr>
            <a:spLocks noGrp="1"/>
          </p:cNvSpPr>
          <p:nvPr>
            <p:ph type="subTitle" idx="4294967295"/>
          </p:nvPr>
        </p:nvSpPr>
        <p:spPr>
          <a:xfrm>
            <a:off x="323850" y="1285860"/>
            <a:ext cx="8640763" cy="5286412"/>
          </a:xfrm>
        </p:spPr>
        <p:txBody>
          <a:bodyPr/>
          <a:lstStyle/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Я честный, добрый и заботливый человек, хочу вступить в ряды </a:t>
            </a:r>
            <a:r>
              <a:rPr lang="ru-RU" sz="1600" b="1" dirty="0" err="1" smtClean="0">
                <a:solidFill>
                  <a:srgbClr val="006600"/>
                </a:solidFill>
              </a:rPr>
              <a:t>Эколят</a:t>
            </a:r>
            <a:r>
              <a:rPr lang="ru-RU" sz="1600" b="1" dirty="0" smtClean="0">
                <a:solidFill>
                  <a:srgbClr val="006600"/>
                </a:solidFill>
              </a:rPr>
              <a:t> - дошколят!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Я люблю всех живых существ, я обещаю всегда защищать и беречь братьев наших меньших! Обещаете?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Я люблю дышать чистым воздухом, поэтому я обещаю беречь зеленые насаждения, высаживать новые деревья и ухаживать за ними. Обещаете? 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Я хочу пить чистую воду, купаться в чистых реках, морях и озерах, поэтому я обещаю беречь водоемы от загрязнений, экономить водопроводную воду. Обещаете?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Я люблю гулять по красивым полям и лесам, поэтому я обещаю убирать за собой мусор всегда и везде, сортировать бытовые отходы и сдавать вторсырье в переработку. Обещаете?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Вступая в ряды </a:t>
            </a:r>
            <a:r>
              <a:rPr lang="ru-RU" sz="1600" b="1" dirty="0" err="1" smtClean="0">
                <a:solidFill>
                  <a:srgbClr val="006600"/>
                </a:solidFill>
              </a:rPr>
              <a:t>Эколят</a:t>
            </a:r>
            <a:r>
              <a:rPr lang="ru-RU" sz="1600" b="1" dirty="0" smtClean="0">
                <a:solidFill>
                  <a:srgbClr val="006600"/>
                </a:solidFill>
              </a:rPr>
              <a:t> – Молодых защитников природы, я клянусь, что сделаю все возможное, чтобы стать лучшим другом Природы, надежным и верным.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Клянусь все свои знания и силы направлять на заботу о Природе, животных и растениях.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Клянусь нести знания о </a:t>
            </a:r>
            <a:r>
              <a:rPr lang="ru-RU" sz="1600" b="1" dirty="0" err="1" smtClean="0">
                <a:solidFill>
                  <a:srgbClr val="006600"/>
                </a:solidFill>
              </a:rPr>
              <a:t>природолюбии</a:t>
            </a:r>
            <a:r>
              <a:rPr lang="ru-RU" sz="1600" b="1" dirty="0" smtClean="0">
                <a:solidFill>
                  <a:srgbClr val="006600"/>
                </a:solidFill>
              </a:rPr>
              <a:t> окружающим меня людям.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 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Клянусь! Клянусь! Клянусь!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rgbClr val="006600"/>
              </a:solidFill>
              <a:latin typeface="Arial" charset="0"/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rgbClr val="006600"/>
              </a:solidFill>
              <a:latin typeface="Arial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6600"/>
              </a:solidFill>
              <a:latin typeface="Arial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6600"/>
              </a:solidFill>
              <a:latin typeface="Arial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6600"/>
              </a:solidFill>
              <a:latin typeface="Arial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6600"/>
              </a:solidFill>
              <a:latin typeface="Arial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6600"/>
              </a:solidFill>
              <a:latin typeface="Arial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6600"/>
              </a:solidFill>
              <a:latin typeface="Arial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66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Ритмическая  разминка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«Я люблю свою Природу»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2844" y="2214554"/>
            <a:ext cx="8786874" cy="44291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Если ты придёшь в лесок и сорвёшь ромашку?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Если съешь конфетку ты, и выбросишь бумажку?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Если хлебушек для птиц на пеньке оставишь?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Если веточку подвяжешь, колышек поставишь?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Если разведёшь костёр, а тушить не будешь?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На полянке мусор уберёшь, а убрать – забудешь?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Если мусор уберёшь, ветку не сломаешь?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значит любишь ты природу, ей ты помогаешь.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 l="13127" r="13113" b="15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50" t="16331" r="23750" b="14009"/>
          <a:stretch>
            <a:fillRect/>
          </a:stretch>
        </p:blipFill>
        <p:spPr bwMode="auto">
          <a:xfrm>
            <a:off x="1500166" y="2449517"/>
            <a:ext cx="2117270" cy="440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857500"/>
            <a:ext cx="30638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Заголовок 8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C00000"/>
                </a:solidFill>
              </a:rPr>
              <a:t>Сказочные герои – «эколята»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4040188" cy="4911741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В яркой шапочке с листочком, что слетел к нему с дубочка, шарф, перчатки, башмачки-цвета неба- синевы, озорник он, и игрун, а зовут его… ШАЛУН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>
          <a:xfrm>
            <a:off x="4645025" y="1214422"/>
            <a:ext cx="4041775" cy="4911741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Розовая шапочка, забавные косички, юбочка зеленая, перчатки –невелички, книжки разные читает, о Природе много знает, серьёзней всех девчонка, тут  её все…. УМНИЦЕЙ зовут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 l="13127" r="13113" b="15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C00000"/>
                </a:solidFill>
              </a:rPr>
              <a:t>Сказочные герои – «эколята»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Есть у шалуна братишка, Желудь, скромненький парнишка.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Он –ценитель красоты, любит он растить цветы. Оранжевая шапочка, зелёные перчатки, зовут его…. ТИХОНЯ!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Вот девочка – лапочка, оранжевая шапочка, на платье брошка – шишечка, весёлая </a:t>
            </a:r>
            <a:r>
              <a:rPr lang="ru-RU" sz="1800" b="1" dirty="0" err="1" smtClean="0">
                <a:solidFill>
                  <a:srgbClr val="C00000"/>
                </a:solidFill>
              </a:rPr>
              <a:t>малышечка</a:t>
            </a:r>
            <a:r>
              <a:rPr lang="ru-RU" sz="1800" b="1" dirty="0" smtClean="0">
                <a:solidFill>
                  <a:srgbClr val="C00000"/>
                </a:solidFill>
              </a:rPr>
              <a:t>! Наряд с иголочки, зовут её все… ЁЛОЧКОЙ!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32" r="13113"/>
          <a:stretch>
            <a:fillRect/>
          </a:stretch>
        </p:blipFill>
        <p:spPr bwMode="auto">
          <a:xfrm>
            <a:off x="5072066" y="2285992"/>
            <a:ext cx="27813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9" r="24858"/>
          <a:stretch>
            <a:fillRect/>
          </a:stretch>
        </p:blipFill>
        <p:spPr bwMode="auto">
          <a:xfrm>
            <a:off x="857224" y="2857497"/>
            <a:ext cx="2879725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786874" cy="6429419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                             Задания – испытания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u="sng" dirty="0" smtClean="0">
                <a:solidFill>
                  <a:schemeClr val="bg1"/>
                </a:solidFill>
              </a:rPr>
              <a:t/>
            </a:r>
            <a:br>
              <a:rPr lang="ru-RU" sz="3200" b="1" u="sng" dirty="0" smtClean="0">
                <a:solidFill>
                  <a:schemeClr val="bg1"/>
                </a:solidFill>
              </a:rPr>
            </a:br>
            <a:r>
              <a:rPr lang="ru-RU" sz="1600" b="1" u="sng" dirty="0" smtClean="0">
                <a:solidFill>
                  <a:srgbClr val="C00000"/>
                </a:solidFill>
              </a:rPr>
              <a:t>1. «С какой ветки детки?»</a:t>
            </a:r>
            <a:br>
              <a:rPr lang="ru-RU" sz="1600" b="1" u="sng" dirty="0" smtClean="0">
                <a:solidFill>
                  <a:srgbClr val="C00000"/>
                </a:solidFill>
              </a:rPr>
            </a:br>
            <a:r>
              <a:rPr lang="ru-RU" sz="1600" b="1" dirty="0" err="1" smtClean="0">
                <a:solidFill>
                  <a:srgbClr val="C00000"/>
                </a:solidFill>
              </a:rPr>
              <a:t>Дид</a:t>
            </a:r>
            <a:r>
              <a:rPr lang="ru-RU" sz="1600" b="1" dirty="0" smtClean="0">
                <a:solidFill>
                  <a:srgbClr val="C00000"/>
                </a:solidFill>
              </a:rPr>
              <a:t>. задача: закреплять знания детей о листьях и плодах деревьях и кустарников, учить подбирать их  по принадлежности к одному растению.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Материалы: листья и плоды деревьев и кустарников.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Ход игры: Дети рассматривают листья деревьев и кустарников, называют их. По предложению воспитателя: « Детки, найдите свои ветки» - ребята подбирают к каждому листу соответствующий плод.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u="sng" dirty="0" smtClean="0">
                <a:solidFill>
                  <a:srgbClr val="C00000"/>
                </a:solidFill>
              </a:rPr>
              <a:t>2. «Четвертый лишний».</a:t>
            </a: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err="1" smtClean="0">
                <a:solidFill>
                  <a:srgbClr val="C00000"/>
                </a:solidFill>
              </a:rPr>
              <a:t>Дид</a:t>
            </a:r>
            <a:r>
              <a:rPr lang="ru-RU" sz="1600" b="1" dirty="0" smtClean="0">
                <a:solidFill>
                  <a:srgbClr val="C00000"/>
                </a:solidFill>
              </a:rPr>
              <a:t>. задача: закреплять знания детей о насекомых.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Ход игры: воспитатель называет четыре слова, дети должны назвать лишнее слово: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1) заяц, еж, лиса, шмель;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2) трясогузка, паук, скворец, сорока;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3) бабочка, стрекоза, енот, пчела;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4) кузнечик, божья коровка, воробей, майский жук;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5) пчела, стрекоза, енот, пчела;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6) кузнечик, божья коровка, воробей, комар;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7) таракан, муха, пчела, майский жук;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8) стрекоза, кузнечик, пчела, божья коровка;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9) лягушка, комар, жук, бабочка;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 10) стрекоза, мотылек, шмель, воробей.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1616544456_19-p-fon-dlya-prezentatsii-po-ekologii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Grp="1"/>
          </p:cNvSpPr>
          <p:nvPr>
            <p:ph type="ctrTitle" idx="4294967295"/>
          </p:nvPr>
        </p:nvSpPr>
        <p:spPr>
          <a:xfrm>
            <a:off x="900113" y="404813"/>
            <a:ext cx="7772400" cy="431800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006600"/>
                </a:solidFill>
                <a:latin typeface="Arial" charset="0"/>
              </a:rPr>
              <a:t>физкультминутка</a:t>
            </a:r>
          </a:p>
        </p:txBody>
      </p:sp>
      <p:sp>
        <p:nvSpPr>
          <p:cNvPr id="20486" name="Rectangle 6"/>
          <p:cNvSpPr>
            <a:spLocks noGrp="1"/>
          </p:cNvSpPr>
          <p:nvPr>
            <p:ph type="subTitle" idx="4294967295"/>
          </p:nvPr>
        </p:nvSpPr>
        <p:spPr>
          <a:xfrm>
            <a:off x="323850" y="1125538"/>
            <a:ext cx="8640763" cy="53276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006600"/>
                </a:solidFill>
                <a:latin typeface="Arial" charset="0"/>
              </a:rPr>
              <a:t>Дети по лесу гуляли</a:t>
            </a:r>
            <a:r>
              <a:rPr lang="ru-RU" sz="2000" dirty="0" smtClean="0">
                <a:latin typeface="Arial" charset="0"/>
              </a:rPr>
              <a:t>       </a:t>
            </a:r>
            <a:r>
              <a:rPr lang="ru-RU" sz="2000" i="1" dirty="0" smtClean="0">
                <a:latin typeface="Arial" charset="0"/>
              </a:rPr>
              <a:t>(шагают)</a:t>
            </a:r>
          </a:p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006600"/>
                </a:solidFill>
                <a:latin typeface="Arial" charset="0"/>
              </a:rPr>
              <a:t>За природой наблюдали</a:t>
            </a:r>
            <a:r>
              <a:rPr lang="ru-RU" sz="2000" dirty="0" smtClean="0">
                <a:latin typeface="Arial" charset="0"/>
              </a:rPr>
              <a:t>  </a:t>
            </a:r>
            <a:r>
              <a:rPr lang="ru-RU" sz="2000" i="1" dirty="0" smtClean="0">
                <a:latin typeface="Arial" charset="0"/>
              </a:rPr>
              <a:t>( смотрят по сторонам)</a:t>
            </a:r>
          </a:p>
          <a:p>
            <a:pPr marL="0" indent="0">
              <a:buFont typeface="Arial" charset="0"/>
              <a:buNone/>
            </a:pPr>
            <a:r>
              <a:rPr lang="ru-RU" sz="2000" b="1" i="1" dirty="0" smtClean="0">
                <a:solidFill>
                  <a:srgbClr val="006600"/>
                </a:solidFill>
                <a:latin typeface="Arial" charset="0"/>
              </a:rPr>
              <a:t>Вверх  на солнце посмотрели</a:t>
            </a:r>
            <a:r>
              <a:rPr lang="ru-RU" sz="2000" dirty="0" smtClean="0">
                <a:latin typeface="Arial" charset="0"/>
              </a:rPr>
              <a:t>  </a:t>
            </a:r>
            <a:r>
              <a:rPr lang="ru-RU" sz="2000" i="1" dirty="0" smtClean="0">
                <a:latin typeface="Arial" charset="0"/>
              </a:rPr>
              <a:t>(вдох через нос)</a:t>
            </a:r>
          </a:p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006600"/>
                </a:solidFill>
                <a:latin typeface="Arial" charset="0"/>
              </a:rPr>
              <a:t>И их лучики согрели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i="1" dirty="0" smtClean="0">
                <a:latin typeface="Arial" charset="0"/>
              </a:rPr>
              <a:t>(выдох)</a:t>
            </a:r>
          </a:p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006600"/>
                </a:solidFill>
                <a:latin typeface="Arial" charset="0"/>
              </a:rPr>
              <a:t>Бабочки летали</a:t>
            </a:r>
            <a:r>
              <a:rPr lang="ru-RU" sz="2000" dirty="0" smtClean="0">
                <a:latin typeface="Arial" charset="0"/>
              </a:rPr>
              <a:t>  </a:t>
            </a:r>
            <a:r>
              <a:rPr lang="ru-RU" sz="2000" i="1" dirty="0" smtClean="0">
                <a:latin typeface="Arial" charset="0"/>
              </a:rPr>
              <a:t>(моргают быстро глазами)</a:t>
            </a:r>
          </a:p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006600"/>
                </a:solidFill>
                <a:latin typeface="Arial" charset="0"/>
              </a:rPr>
              <a:t>Крылышками махали,</a:t>
            </a:r>
          </a:p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006600"/>
                </a:solidFill>
                <a:latin typeface="Arial" charset="0"/>
              </a:rPr>
              <a:t>На нос села вдруг пчела</a:t>
            </a:r>
            <a:r>
              <a:rPr lang="ru-RU" sz="2000" dirty="0" smtClean="0">
                <a:latin typeface="Arial" charset="0"/>
              </a:rPr>
              <a:t>  </a:t>
            </a:r>
            <a:r>
              <a:rPr lang="ru-RU" sz="2000" i="1" dirty="0" smtClean="0">
                <a:latin typeface="Arial" charset="0"/>
              </a:rPr>
              <a:t>( дотрагиваются пальцем носа)</a:t>
            </a:r>
          </a:p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006600"/>
                </a:solidFill>
                <a:latin typeface="Arial" charset="0"/>
              </a:rPr>
              <a:t>Посмотрите вниз друзья</a:t>
            </a:r>
            <a:r>
              <a:rPr lang="ru-RU" sz="2000" dirty="0" smtClean="0">
                <a:latin typeface="Arial" charset="0"/>
              </a:rPr>
              <a:t>  </a:t>
            </a:r>
            <a:r>
              <a:rPr lang="ru-RU" sz="2000" i="1" dirty="0" smtClean="0">
                <a:latin typeface="Arial" charset="0"/>
              </a:rPr>
              <a:t>(опускают глаза вниз)</a:t>
            </a:r>
          </a:p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006600"/>
                </a:solidFill>
                <a:latin typeface="Arial" charset="0"/>
              </a:rPr>
              <a:t>Мы листочки приподняли</a:t>
            </a:r>
            <a:r>
              <a:rPr lang="ru-RU" sz="2000" dirty="0" smtClean="0">
                <a:latin typeface="Arial" charset="0"/>
              </a:rPr>
              <a:t>  (</a:t>
            </a:r>
            <a:r>
              <a:rPr lang="ru-RU" sz="2000" i="1" dirty="0" smtClean="0">
                <a:latin typeface="Arial" charset="0"/>
              </a:rPr>
              <a:t>приседают)</a:t>
            </a:r>
          </a:p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006600"/>
                </a:solidFill>
                <a:latin typeface="Arial" charset="0"/>
              </a:rPr>
              <a:t>В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Arial" charset="0"/>
              </a:rPr>
              <a:t>ладошку ягоды собрали</a:t>
            </a:r>
            <a:r>
              <a:rPr lang="ru-RU" sz="2000" dirty="0" smtClean="0">
                <a:latin typeface="Arial" charset="0"/>
              </a:rPr>
              <a:t>  </a:t>
            </a:r>
            <a:r>
              <a:rPr lang="ru-RU" sz="2000" i="1" dirty="0" smtClean="0">
                <a:latin typeface="Arial" charset="0"/>
              </a:rPr>
              <a:t>(собирают)</a:t>
            </a:r>
          </a:p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006600"/>
                </a:solidFill>
                <a:latin typeface="Arial" charset="0"/>
              </a:rPr>
              <a:t>А потом все дружно встали</a:t>
            </a:r>
            <a:r>
              <a:rPr lang="ru-RU" sz="2000" dirty="0" smtClean="0">
                <a:latin typeface="Arial" charset="0"/>
              </a:rPr>
              <a:t>  </a:t>
            </a:r>
            <a:r>
              <a:rPr lang="ru-RU" sz="2000" i="1" dirty="0" smtClean="0">
                <a:latin typeface="Arial" charset="0"/>
              </a:rPr>
              <a:t>(поднимаются)</a:t>
            </a:r>
          </a:p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006600"/>
                </a:solidFill>
                <a:latin typeface="Arial" charset="0"/>
              </a:rPr>
              <a:t>Великанами мы стали</a:t>
            </a:r>
            <a:r>
              <a:rPr lang="ru-RU" sz="2000" dirty="0" smtClean="0">
                <a:latin typeface="Arial" charset="0"/>
              </a:rPr>
              <a:t>  (</a:t>
            </a:r>
            <a:r>
              <a:rPr lang="ru-RU" sz="2000" i="1" dirty="0" smtClean="0">
                <a:latin typeface="Arial" charset="0"/>
              </a:rPr>
              <a:t>поднимаются на носочки, руки вверх)</a:t>
            </a:r>
          </a:p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006600"/>
                </a:solidFill>
                <a:latin typeface="Arial" charset="0"/>
              </a:rPr>
              <a:t>Хорошо мы погуляли</a:t>
            </a:r>
            <a:r>
              <a:rPr lang="ru-RU" sz="2000" dirty="0" smtClean="0">
                <a:latin typeface="Arial" charset="0"/>
              </a:rPr>
              <a:t>  </a:t>
            </a:r>
            <a:r>
              <a:rPr lang="ru-RU" sz="2000" i="1" dirty="0" smtClean="0">
                <a:latin typeface="Arial" charset="0"/>
              </a:rPr>
              <a:t>(руки в стороны)</a:t>
            </a:r>
          </a:p>
          <a:p>
            <a:pPr marL="0" indent="0">
              <a:buFont typeface="Arial" charset="0"/>
              <a:buNone/>
            </a:pPr>
            <a:r>
              <a:rPr lang="ru-RU" sz="2000" b="1" dirty="0" smtClean="0">
                <a:solidFill>
                  <a:srgbClr val="006600"/>
                </a:solidFill>
                <a:latin typeface="Arial" charset="0"/>
              </a:rPr>
              <a:t>И не сколько не устали!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786874" cy="6429419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                             Задания – испытания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u="sng" dirty="0" smtClean="0">
                <a:solidFill>
                  <a:schemeClr val="bg1"/>
                </a:solidFill>
              </a:rPr>
              <a:t/>
            </a:r>
            <a:br>
              <a:rPr lang="ru-RU" sz="3200" b="1" u="sng" dirty="0" smtClean="0">
                <a:solidFill>
                  <a:schemeClr val="bg1"/>
                </a:solidFill>
              </a:rPr>
            </a:br>
            <a:r>
              <a:rPr lang="ru-RU" sz="1600" b="1" u="sng" dirty="0" smtClean="0">
                <a:solidFill>
                  <a:srgbClr val="C00000"/>
                </a:solidFill>
              </a:rPr>
              <a:t>3. Кто где живёт</a:t>
            </a:r>
            <a:br>
              <a:rPr lang="ru-RU" sz="1600" b="1" u="sng" dirty="0" smtClean="0">
                <a:solidFill>
                  <a:srgbClr val="C00000"/>
                </a:solidFill>
              </a:rPr>
            </a:br>
            <a:r>
              <a:rPr lang="ru-RU" sz="1600" b="1" dirty="0" err="1" smtClean="0">
                <a:solidFill>
                  <a:srgbClr val="C00000"/>
                </a:solidFill>
              </a:rPr>
              <a:t>Дид</a:t>
            </a:r>
            <a:r>
              <a:rPr lang="ru-RU" sz="1600" b="1" dirty="0" smtClean="0">
                <a:solidFill>
                  <a:srgbClr val="C00000"/>
                </a:solidFill>
              </a:rPr>
              <a:t>. задача: закреплять знания о животных и местах их обитания.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Ход игры: у воспитателя картинки с изображением животных, а у детей – с изображениями мест обитания различных животных (нора, берлога, река, дупло, гнездо и т.д.). Воспитатель показывает картинку с изображением животного. Ребёнок должен определить, где оно обитает, и если совпадает с его картинкой, «поселить» у себя, показав карточку воспитателю.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u="sng" dirty="0" smtClean="0">
                <a:solidFill>
                  <a:srgbClr val="C00000"/>
                </a:solidFill>
              </a:rPr>
              <a:t>4. «Назови насекомого».</a:t>
            </a:r>
            <a:r>
              <a:rPr lang="ru-RU" sz="1600" b="1" dirty="0" smtClean="0">
                <a:solidFill>
                  <a:srgbClr val="C00000"/>
                </a:solidFill>
              </a:rPr>
              <a:t/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- У неё четыре крыла, тело тонкое, словно стрела. И большие, большие глаза ( стрекоза)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- Сок цветов душистых пьёт, дарит нам и  воск и мёд, людям всем она мила, а зовут её? (пчела)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-Очень маленький на вид, надоедливо звенит. Прилетает вновь и вновь, чтобы выпить нашу кровь (комар)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-Этот маленький скрипач изумрудный носит плащ. Он и в спорте чемпион, ловко прыгать может он. (кузнечик)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- Не солнце, не огонь, а светит. (светлячок)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- Он работник настоящий, очень – </a:t>
            </a:r>
            <a:r>
              <a:rPr lang="ru-RU" sz="1600" b="1" dirty="0" err="1" smtClean="0">
                <a:solidFill>
                  <a:srgbClr val="C00000"/>
                </a:solidFill>
              </a:rPr>
              <a:t>очень</a:t>
            </a:r>
            <a:r>
              <a:rPr lang="ru-RU" sz="1600" b="1" dirty="0" smtClean="0">
                <a:solidFill>
                  <a:srgbClr val="C00000"/>
                </a:solidFill>
              </a:rPr>
              <a:t> работящий. Под сосной, в лесу густом из хвоинок строит дом (</a:t>
            </a:r>
            <a:r>
              <a:rPr lang="ru-RU" sz="1600" b="1" dirty="0" err="1" smtClean="0">
                <a:solidFill>
                  <a:srgbClr val="C00000"/>
                </a:solidFill>
              </a:rPr>
              <a:t>муровей</a:t>
            </a:r>
            <a:r>
              <a:rPr lang="ru-RU" sz="1600" b="1" dirty="0" smtClean="0">
                <a:solidFill>
                  <a:srgbClr val="C00000"/>
                </a:solidFill>
              </a:rPr>
              <a:t>)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-Кто над нами вверх ногами? (муха)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-Всех жучков она милей. Спинка красная на ней. А на ней кружочки- черненькие точки.(божья коровка)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- Она ярка, красива, изящна, легкокрыла. Сама похожа на цветок, любит пить цветочный сок.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1642833328_1-pibig-info-p-musor-na-beregakh-rek-priroda-krasivo-fot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00066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Люди мусор раскидали, за собой не всё убрали, все цветы завяли, бабочки пропали.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500042"/>
            <a:ext cx="5929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Экспериментальная деятельность «Очищение воды»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622210136_60-oir_mobi-p-reka-v-lesu-krasivo-priroda-krasivo-foto-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420</Words>
  <Application>Microsoft Office PowerPoint</Application>
  <PresentationFormat>Экран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дошкольное образовательное учреждение  детский сад № 2</vt:lpstr>
      <vt:lpstr>Ритмическая  разминка  «Я люблю свою Природу»</vt:lpstr>
      <vt:lpstr>Сказочные герои – «эколята»</vt:lpstr>
      <vt:lpstr>Сказочные герои – «эколята»</vt:lpstr>
      <vt:lpstr>                             Задания – испытания  1. «С какой ветки детки?» Дид. задача: закреплять знания детей о листьях и плодах деревьях и кустарников, учить подбирать их  по принадлежности к одному растению. Материалы: листья и плоды деревьев и кустарников. Ход игры: Дети рассматривают листья деревьев и кустарников, называют их. По предложению воспитателя: « Детки, найдите свои ветки» - ребята подбирают к каждому листу соответствующий плод.  2. «Четвертый лишний». Дид. задача: закреплять знания детей о насекомых. Ход игры: воспитатель называет четыре слова, дети должны назвать лишнее слово: 1) заяц, еж, лиса, шмель; 2) трясогузка, паук, скворец, сорока; 3) бабочка, стрекоза, енот, пчела; 4) кузнечик, божья коровка, воробей, майский жук; 5) пчела, стрекоза, енот, пчела; 6) кузнечик, божья коровка, воробей, комар; 7) таракан, муха, пчела, майский жук; 8) стрекоза, кузнечик, пчела, божья коровка; 9) лягушка, комар, жук, бабочка;  10) стрекоза, мотылек, шмель, воробей.</vt:lpstr>
      <vt:lpstr>физкультминутка</vt:lpstr>
      <vt:lpstr>                             Задания – испытания  3. Кто где живёт Дид. задача: закреплять знания о животных и местах их обитания. Ход игры: у воспитателя картинки с изображением животных, а у детей – с изображениями мест обитания различных животных (нора, берлога, река, дупло, гнездо и т.д.). Воспитатель показывает картинку с изображением животного. Ребёнок должен определить, где оно обитает, и если совпадает с его картинкой, «поселить» у себя, показав карточку воспитателю. 4. «Назови насекомого». - У неё четыре крыла, тело тонкое, словно стрела. И большие, большие глаза ( стрекоза) - Сок цветов душистых пьёт, дарит нам и  воск и мёд, людям всем она мила, а зовут её? (пчела) -Очень маленький на вид, надоедливо звенит. Прилетает вновь и вновь, чтобы выпить нашу кровь (комар) -Этот маленький скрипач изумрудный носит плащ. Он и в спорте чемпион, ловко прыгать может он. (кузнечик) - Не солнце, не огонь, а светит. (светлячок) - Он работник настоящий, очень – очень работящий. Под сосной, в лесу густом из хвоинок строит дом (муровей) -Кто над нами вверх ногами? (муха) -Всех жучков она милей. Спинка красная на ней. А на ней кружочки- черненькие точки.(божья коровка) - Она ярка, красива, изящна, легкокрыла. Сама похожа на цветок, любит пить цветочный сок.</vt:lpstr>
      <vt:lpstr>Люди мусор раскидали, за собой не всё убрали, все цветы завяли, бабочки пропали.</vt:lpstr>
      <vt:lpstr>Слайд 9</vt:lpstr>
      <vt:lpstr>Клятва дошколят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129</cp:revision>
  <dcterms:created xsi:type="dcterms:W3CDTF">2022-04-25T05:46:42Z</dcterms:created>
  <dcterms:modified xsi:type="dcterms:W3CDTF">2024-01-04T20:57:09Z</dcterms:modified>
</cp:coreProperties>
</file>